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601200" cy="7315200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20" d="100"/>
          <a:sy n="120" d="100"/>
        </p:scale>
        <p:origin x="-54" y="-90"/>
      </p:cViewPr>
      <p:guideLst>
        <p:guide orient="horz" pos="2304"/>
        <p:guide pos="30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9327138" cy="3932713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725" y="2271713"/>
            <a:ext cx="8159750" cy="1568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9863" y="4144963"/>
            <a:ext cx="6721475" cy="18700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760F50-E175-4C50-B9A5-D66194006D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EFFF45-7F6C-4C4F-B879-376F8032C4A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825" y="4700588"/>
            <a:ext cx="8161338" cy="14525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825" y="3100388"/>
            <a:ext cx="8161338" cy="16002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5D2B7A-6CA7-444E-97FE-FA2AB42C0A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9425" y="1706563"/>
            <a:ext cx="4244975" cy="4827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706563"/>
            <a:ext cx="4244975" cy="4827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1E4C24-6917-480A-B4A1-ACBB312A50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425" y="1636713"/>
            <a:ext cx="4243388" cy="682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425" y="2319338"/>
            <a:ext cx="4243388" cy="42148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6800" y="1636713"/>
            <a:ext cx="4244975" cy="682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2319338"/>
            <a:ext cx="4244975" cy="42148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3E3FD8-9BB9-443F-921B-87ADE97CA7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DAEAE6-DF9E-41A6-A589-BF58508C99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2296F3-2F94-4F25-8CE0-D2E2C06425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290513"/>
            <a:ext cx="3159125" cy="12398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4438" y="290513"/>
            <a:ext cx="5367337" cy="62436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425" y="1530350"/>
            <a:ext cx="3159125" cy="50038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07FFFE-1E4F-4103-9693-A59A45E2AF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188" y="5121275"/>
            <a:ext cx="5761037" cy="6032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1188" y="654050"/>
            <a:ext cx="5761037" cy="43894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1188" y="5724525"/>
            <a:ext cx="5761037" cy="8588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041C96-B325-4D1A-A3F6-1C8178F67D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C2D6B6-A794-480B-B90B-9FF01E903C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61188" y="293688"/>
            <a:ext cx="2160587" cy="62404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9425" y="293688"/>
            <a:ext cx="6329363" cy="62404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04AECB-8AD5-4414-99CB-5D1E94940D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9425" y="293688"/>
            <a:ext cx="86423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9425" y="1706563"/>
            <a:ext cx="8642350" cy="482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79425" y="6661150"/>
            <a:ext cx="224155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9775" y="6661150"/>
            <a:ext cx="304165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80225" y="6661150"/>
            <a:ext cx="224155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fld id="{64750E2A-1F10-4731-AEBE-35305CDF102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66788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66788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2pPr>
      <a:lvl3pPr algn="ctr" defTabSz="966788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3pPr>
      <a:lvl4pPr algn="ctr" defTabSz="966788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4pPr>
      <a:lvl5pPr algn="ctr" defTabSz="966788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5pPr>
      <a:lvl6pPr marL="457200" algn="ctr" defTabSz="966788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6pPr>
      <a:lvl7pPr marL="914400" algn="ctr" defTabSz="966788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7pPr>
      <a:lvl8pPr marL="1371600" algn="ctr" defTabSz="966788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8pPr>
      <a:lvl9pPr marL="1828800" algn="ctr" defTabSz="966788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61950" indent="-361950" algn="l" defTabSz="966788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85813" indent="-303213" algn="l" defTabSz="966788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  <a:cs typeface="+mn-cs"/>
        </a:defRPr>
      </a:lvl2pPr>
      <a:lvl3pPr marL="1208088" indent="-241300" algn="l" defTabSz="966788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cs typeface="+mn-cs"/>
        </a:defRPr>
      </a:lvl3pPr>
      <a:lvl4pPr marL="1692275" indent="-242888" algn="l" defTabSz="966788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4pPr>
      <a:lvl5pPr marL="2174875" indent="-241300" algn="l" defTabSz="966788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5pPr>
      <a:lvl6pPr marL="2632075" indent="-241300" algn="l" defTabSz="9667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6pPr>
      <a:lvl7pPr marL="3089275" indent="-241300" algn="l" defTabSz="9667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7pPr>
      <a:lvl8pPr marL="3546475" indent="-241300" algn="l" defTabSz="9667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8pPr>
      <a:lvl9pPr marL="4003675" indent="-241300" algn="l" defTabSz="9667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olo.com/legal-research" TargetMode="External"/><Relationship Id="rId13" Type="http://schemas.openxmlformats.org/officeDocument/2006/relationships/hyperlink" Target="http://www.divorcecorp.com/wp-content/uploads/2014/11/Family-Law-Reform-Conference-2014-Joes-talk-20141115-final-final-slide-2-removed.pdf" TargetMode="External"/><Relationship Id="rId18" Type="http://schemas.openxmlformats.org/officeDocument/2006/relationships/hyperlink" Target="http://www.votefamily.us/" TargetMode="External"/><Relationship Id="rId26" Type="http://schemas.openxmlformats.org/officeDocument/2006/relationships/hyperlink" Target="http://www.miamiherald.com/news/politics-government/state-politics/article210714584.html" TargetMode="External"/><Relationship Id="rId3" Type="http://schemas.openxmlformats.org/officeDocument/2006/relationships/hyperlink" Target="http://www.childtrends.org/wp-content/uploads/2013/04/Foster-Care-Payment-Rate-Report.pdf" TargetMode="External"/><Relationship Id="rId21" Type="http://schemas.openxmlformats.org/officeDocument/2006/relationships/image" Target="../media/image1.jpeg"/><Relationship Id="rId7" Type="http://schemas.openxmlformats.org/officeDocument/2006/relationships/hyperlink" Target="http://legal-dictionary.thefreedictionary.com/Common+Law" TargetMode="External"/><Relationship Id="rId12" Type="http://schemas.openxmlformats.org/officeDocument/2006/relationships/hyperlink" Target="http://www.divorcecorp.com/wp-content/uploads/2014/11/Judicial-Bias-the-Political-Process_Susan-Settenbrino.pdf" TargetMode="External"/><Relationship Id="rId17" Type="http://schemas.openxmlformats.org/officeDocument/2006/relationships/hyperlink" Target="http://www.massnews.com/past_issues/2000/5_May/mayds4.htm" TargetMode="External"/><Relationship Id="rId25" Type="http://schemas.openxmlformats.org/officeDocument/2006/relationships/hyperlink" Target="https://nationalparentsorganization.org/blog/22903-florida-governor-vetoes-sb-668" TargetMode="External"/><Relationship Id="rId2" Type="http://schemas.openxmlformats.org/officeDocument/2006/relationships/hyperlink" Target="http://pubsys.miamiherald.com/projects/2014/innocents-lost/database/" TargetMode="External"/><Relationship Id="rId16" Type="http://schemas.openxmlformats.org/officeDocument/2006/relationships/hyperlink" Target="https://www.youtube.com/watch?v=PFLprF1kUv0&amp;index=1&amp;list=PLwSPy3vtsTi1yRKFYC7CnpwAOU6L67xAU" TargetMode="External"/><Relationship Id="rId20" Type="http://schemas.openxmlformats.org/officeDocument/2006/relationships/hyperlink" Target="http://en.wikipedia.org/wiki/Cronyism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legal-dictionary.thefreedictionary.com/maxim" TargetMode="External"/><Relationship Id="rId11" Type="http://schemas.openxmlformats.org/officeDocument/2006/relationships/hyperlink" Target="http://www.divorcecorp.com/wp-content/uploads/2014/11/Mental-Health-Wellbeing-in-Different-Living-Arrangements_Malin-Bergstrom.pdf" TargetMode="External"/><Relationship Id="rId24" Type="http://schemas.openxmlformats.org/officeDocument/2006/relationships/hyperlink" Target="http://www.ssa.gov/OP_Home/ssact/title04/0400.htm" TargetMode="External"/><Relationship Id="rId5" Type="http://schemas.openxmlformats.org/officeDocument/2006/relationships/hyperlink" Target="http://www.law.cornell.edu/constitution" TargetMode="External"/><Relationship Id="rId15" Type="http://schemas.openxmlformats.org/officeDocument/2006/relationships/hyperlink" Target="http://www.pa-pa.ca/tactics.html" TargetMode="External"/><Relationship Id="rId23" Type="http://schemas.openxmlformats.org/officeDocument/2006/relationships/hyperlink" Target="http://www.ssa.gov/OP_Home/ssact/title04/0474.htm" TargetMode="External"/><Relationship Id="rId10" Type="http://schemas.openxmlformats.org/officeDocument/2006/relationships/hyperlink" Target="http://www.weightiermatter.com/divorce/family-court-racketeering-101-short-video-explains-identify-recover-divorce-industry-racketeering/5184/" TargetMode="External"/><Relationship Id="rId19" Type="http://schemas.openxmlformats.org/officeDocument/2006/relationships/hyperlink" Target="http://election.dos.state.fl.us/campaign-finance/contrib.asp" TargetMode="External"/><Relationship Id="rId4" Type="http://schemas.openxmlformats.org/officeDocument/2006/relationships/hyperlink" Target="http://www.votefamily.us/constitutional-republic-restoration/" TargetMode="External"/><Relationship Id="rId9" Type="http://schemas.openxmlformats.org/officeDocument/2006/relationships/hyperlink" Target="http://www.law.cornell.edu/statutes.html" TargetMode="External"/><Relationship Id="rId14" Type="http://schemas.openxmlformats.org/officeDocument/2006/relationships/hyperlink" Target="http://www.pa-pa.ca/structural%20corruption.html" TargetMode="External"/><Relationship Id="rId22" Type="http://schemas.openxmlformats.org/officeDocument/2006/relationships/hyperlink" Target="https://www.youtube.com/watch?v=le3_jGRzDds&amp;feature=youtu.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15"/>
          <p:cNvSpPr txBox="1">
            <a:spLocks noChangeArrowheads="1"/>
          </p:cNvSpPr>
          <p:nvPr/>
        </p:nvSpPr>
        <p:spPr bwMode="auto">
          <a:xfrm>
            <a:off x="2765425" y="2889250"/>
            <a:ext cx="1473200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66788"/>
            <a:r>
              <a:rPr lang="en-US" sz="800" b="1">
                <a:solidFill>
                  <a:srgbClr val="FF0000"/>
                </a:solidFill>
                <a:hlinkClick r:id="rId2"/>
              </a:rPr>
              <a:t>533+ children dead</a:t>
            </a:r>
          </a:p>
          <a:p>
            <a:pPr defTabSz="966788"/>
            <a:r>
              <a:rPr lang="en-US" sz="800" b="1">
                <a:solidFill>
                  <a:srgbClr val="FF0000"/>
                </a:solidFill>
                <a:hlinkClick r:id="rId2"/>
              </a:rPr>
              <a:t>because of this corruption</a:t>
            </a:r>
            <a:endParaRPr lang="en-US" sz="800" b="1">
              <a:solidFill>
                <a:srgbClr val="FF0000"/>
              </a:solidFill>
            </a:endParaRPr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1304925" y="4387850"/>
            <a:ext cx="920750" cy="8445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66788"/>
            <a:r>
              <a:rPr lang="en-US" sz="1200" b="1" dirty="0"/>
              <a:t>Greedy </a:t>
            </a:r>
          </a:p>
          <a:p>
            <a:pPr algn="ctr" defTabSz="966788"/>
            <a:r>
              <a:rPr lang="en-US" sz="1200" b="1" dirty="0" smtClean="0"/>
              <a:t>Family Bar</a:t>
            </a:r>
            <a:endParaRPr lang="en-US" sz="1200" b="1" dirty="0"/>
          </a:p>
          <a:p>
            <a:pPr algn="ctr" defTabSz="966788"/>
            <a:r>
              <a:rPr lang="en-US" sz="1200" b="1" dirty="0"/>
              <a:t>Attorneys</a:t>
            </a:r>
          </a:p>
        </p:txBody>
      </p:sp>
      <p:grpSp>
        <p:nvGrpSpPr>
          <p:cNvPr id="2052" name="Group 42"/>
          <p:cNvGrpSpPr>
            <a:grpSpLocks/>
          </p:cNvGrpSpPr>
          <p:nvPr/>
        </p:nvGrpSpPr>
        <p:grpSpPr bwMode="auto">
          <a:xfrm>
            <a:off x="2341563" y="3235325"/>
            <a:ext cx="2459037" cy="1997075"/>
            <a:chOff x="1475" y="2038"/>
            <a:chExt cx="1549" cy="1258"/>
          </a:xfrm>
        </p:grpSpPr>
        <p:sp>
          <p:nvSpPr>
            <p:cNvPr id="2122" name="Rectangle 6"/>
            <p:cNvSpPr>
              <a:spLocks noChangeArrowheads="1"/>
            </p:cNvSpPr>
            <p:nvPr/>
          </p:nvSpPr>
          <p:spPr bwMode="auto">
            <a:xfrm>
              <a:off x="1475" y="2038"/>
              <a:ext cx="1549" cy="12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66788"/>
              <a:endParaRPr lang="en-US"/>
            </a:p>
          </p:txBody>
        </p:sp>
        <p:sp>
          <p:nvSpPr>
            <p:cNvPr id="2123" name="Text Box 18"/>
            <p:cNvSpPr txBox="1">
              <a:spLocks noChangeArrowheads="1"/>
            </p:cNvSpPr>
            <p:nvPr/>
          </p:nvSpPr>
          <p:spPr bwMode="auto">
            <a:xfrm>
              <a:off x="1730" y="2051"/>
              <a:ext cx="1063" cy="333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966788"/>
              <a:r>
                <a:rPr lang="en-US" sz="1200" b="1"/>
                <a:t>DCF</a:t>
              </a:r>
              <a:r>
                <a:rPr lang="en-US" sz="800"/>
                <a:t> (Department of Children and Families)/CPS (Child Protective Services)</a:t>
              </a:r>
            </a:p>
          </p:txBody>
        </p:sp>
        <p:grpSp>
          <p:nvGrpSpPr>
            <p:cNvPr id="2124" name="Group 25"/>
            <p:cNvGrpSpPr>
              <a:grpSpLocks/>
            </p:cNvGrpSpPr>
            <p:nvPr/>
          </p:nvGrpSpPr>
          <p:grpSpPr bwMode="auto">
            <a:xfrm>
              <a:off x="1524" y="2425"/>
              <a:ext cx="1456" cy="847"/>
              <a:chOff x="641" y="3368"/>
              <a:chExt cx="1500" cy="847"/>
            </a:xfrm>
          </p:grpSpPr>
          <p:sp>
            <p:nvSpPr>
              <p:cNvPr id="2125" name="Oval 24"/>
              <p:cNvSpPr>
                <a:spLocks noChangeArrowheads="1"/>
              </p:cNvSpPr>
              <p:nvPr/>
            </p:nvSpPr>
            <p:spPr bwMode="auto">
              <a:xfrm>
                <a:off x="641" y="3368"/>
                <a:ext cx="1500" cy="84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26" name="Text Box 19"/>
              <p:cNvSpPr txBox="1">
                <a:spLocks noChangeArrowheads="1"/>
              </p:cNvSpPr>
              <p:nvPr/>
            </p:nvSpPr>
            <p:spPr bwMode="auto">
              <a:xfrm>
                <a:off x="968" y="3441"/>
                <a:ext cx="822" cy="256"/>
              </a:xfrm>
              <a:prstGeom prst="rect">
                <a:avLst/>
              </a:prstGeom>
              <a:solidFill>
                <a:schemeClr val="bg1"/>
              </a:solidFill>
              <a:ln w="9525" cap="rnd">
                <a:solidFill>
                  <a:schemeClr val="bg1"/>
                </a:solidFill>
                <a:prstDash val="sysDot"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defTabSz="966788"/>
                <a:r>
                  <a:rPr lang="en-US" sz="1200" b="1"/>
                  <a:t>CBC</a:t>
                </a:r>
                <a:r>
                  <a:rPr lang="en-US" sz="1200"/>
                  <a:t> </a:t>
                </a:r>
                <a:r>
                  <a:rPr lang="en-US" sz="800"/>
                  <a:t>(Community Based Care/Centers)</a:t>
                </a:r>
              </a:p>
            </p:txBody>
          </p:sp>
          <p:sp>
            <p:nvSpPr>
              <p:cNvPr id="2127" name="Text Box 23"/>
              <p:cNvSpPr txBox="1">
                <a:spLocks noChangeArrowheads="1"/>
              </p:cNvSpPr>
              <p:nvPr/>
            </p:nvSpPr>
            <p:spPr bwMode="auto">
              <a:xfrm>
                <a:off x="968" y="3683"/>
                <a:ext cx="822" cy="487"/>
              </a:xfrm>
              <a:prstGeom prst="rect">
                <a:avLst/>
              </a:prstGeom>
              <a:solidFill>
                <a:schemeClr val="bg1"/>
              </a:solidFill>
              <a:ln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defTabSz="966788"/>
                <a:r>
                  <a:rPr lang="en-US" sz="1000" b="1"/>
                  <a:t>CPT</a:t>
                </a:r>
                <a:r>
                  <a:rPr lang="en-US" sz="1200" b="1"/>
                  <a:t> </a:t>
                </a:r>
                <a:r>
                  <a:rPr lang="en-US" sz="800"/>
                  <a:t>(Child Protective Team): Independent therapists, Doctors, Psychologist, Social Workers, etc.</a:t>
                </a:r>
              </a:p>
            </p:txBody>
          </p:sp>
        </p:grpSp>
      </p:grpSp>
      <p:sp>
        <p:nvSpPr>
          <p:cNvPr id="2053" name="Rectangle 29"/>
          <p:cNvSpPr>
            <a:spLocks noChangeArrowheads="1"/>
          </p:cNvSpPr>
          <p:nvPr/>
        </p:nvSpPr>
        <p:spPr bwMode="auto">
          <a:xfrm>
            <a:off x="4992688" y="3235325"/>
            <a:ext cx="1574800" cy="1152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66788"/>
            <a:endParaRPr lang="en-US"/>
          </a:p>
        </p:txBody>
      </p:sp>
      <p:sp>
        <p:nvSpPr>
          <p:cNvPr id="2054" name="Text Box 30"/>
          <p:cNvSpPr txBox="1">
            <a:spLocks noChangeArrowheads="1"/>
          </p:cNvSpPr>
          <p:nvPr/>
        </p:nvSpPr>
        <p:spPr bwMode="auto">
          <a:xfrm>
            <a:off x="5068888" y="3235325"/>
            <a:ext cx="1460500" cy="346075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bg1"/>
            </a:solidFill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66788"/>
            <a:r>
              <a:rPr lang="en-US" sz="800" b="1"/>
              <a:t>Other Beneficiaries</a:t>
            </a:r>
            <a:r>
              <a:rPr lang="en-US" sz="800"/>
              <a:t>: Private Entities</a:t>
            </a:r>
          </a:p>
        </p:txBody>
      </p:sp>
      <p:sp>
        <p:nvSpPr>
          <p:cNvPr id="2055" name="Text Box 34"/>
          <p:cNvSpPr txBox="1">
            <a:spLocks noChangeArrowheads="1"/>
          </p:cNvSpPr>
          <p:nvPr/>
        </p:nvSpPr>
        <p:spPr bwMode="auto">
          <a:xfrm>
            <a:off x="5165725" y="3584575"/>
            <a:ext cx="1266825" cy="712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66788"/>
            <a:r>
              <a:rPr lang="en-US" sz="800" dirty="0"/>
              <a:t>GALs (Guardian Ad </a:t>
            </a:r>
            <a:r>
              <a:rPr lang="en-US" sz="800" dirty="0" err="1"/>
              <a:t>Litems</a:t>
            </a:r>
            <a:r>
              <a:rPr lang="en-US" sz="800" dirty="0"/>
              <a:t>), Social Workers, Psychologists, Custody Evaluators</a:t>
            </a:r>
          </a:p>
        </p:txBody>
      </p:sp>
      <p:sp>
        <p:nvSpPr>
          <p:cNvPr id="2056" name="Rectangle 38"/>
          <p:cNvSpPr>
            <a:spLocks noChangeArrowheads="1"/>
          </p:cNvSpPr>
          <p:nvPr/>
        </p:nvSpPr>
        <p:spPr bwMode="auto">
          <a:xfrm>
            <a:off x="6721475" y="3455988"/>
            <a:ext cx="1574800" cy="1247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66788"/>
            <a:endParaRPr lang="en-US"/>
          </a:p>
        </p:txBody>
      </p:sp>
      <p:sp>
        <p:nvSpPr>
          <p:cNvPr id="2057" name="Text Box 39"/>
          <p:cNvSpPr txBox="1">
            <a:spLocks noChangeArrowheads="1"/>
          </p:cNvSpPr>
          <p:nvPr/>
        </p:nvSpPr>
        <p:spPr bwMode="auto">
          <a:xfrm>
            <a:off x="6797675" y="3484563"/>
            <a:ext cx="1460500" cy="346075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bg1"/>
            </a:solidFill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66788"/>
            <a:r>
              <a:rPr lang="en-US" sz="800" b="1"/>
              <a:t>Foster Homes/Foster Care System</a:t>
            </a:r>
          </a:p>
        </p:txBody>
      </p:sp>
      <p:sp>
        <p:nvSpPr>
          <p:cNvPr id="2058" name="Text Box 40"/>
          <p:cNvSpPr txBox="1">
            <a:spLocks noChangeArrowheads="1"/>
          </p:cNvSpPr>
          <p:nvPr/>
        </p:nvSpPr>
        <p:spPr bwMode="auto">
          <a:xfrm>
            <a:off x="6799263" y="3897313"/>
            <a:ext cx="1382712" cy="7127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66788"/>
            <a:r>
              <a:rPr lang="en-US" sz="800" dirty="0"/>
              <a:t>In Florida: </a:t>
            </a:r>
          </a:p>
          <a:p>
            <a:pPr defTabSz="966788"/>
            <a:r>
              <a:rPr lang="en-US" sz="800" dirty="0">
                <a:hlinkClick r:id="rId3"/>
              </a:rPr>
              <a:t>Basic: $5,147-6,180/year</a:t>
            </a:r>
          </a:p>
          <a:p>
            <a:pPr defTabSz="966788"/>
            <a:r>
              <a:rPr lang="en-US" sz="800" dirty="0">
                <a:hlinkClick r:id="rId3"/>
              </a:rPr>
              <a:t>Medical: $16.6/day</a:t>
            </a:r>
          </a:p>
          <a:p>
            <a:pPr defTabSz="966788"/>
            <a:r>
              <a:rPr lang="en-US" sz="800" dirty="0">
                <a:hlinkClick r:id="rId3"/>
              </a:rPr>
              <a:t>Emergency/Family Shelter: $13.74-14.86/day</a:t>
            </a:r>
            <a:endParaRPr lang="en-US" sz="800" dirty="0"/>
          </a:p>
        </p:txBody>
      </p:sp>
      <p:sp>
        <p:nvSpPr>
          <p:cNvPr id="2060" name="Text Box 45"/>
          <p:cNvSpPr txBox="1">
            <a:spLocks noChangeArrowheads="1"/>
          </p:cNvSpPr>
          <p:nvPr/>
        </p:nvSpPr>
        <p:spPr bwMode="auto">
          <a:xfrm>
            <a:off x="1638300" y="0"/>
            <a:ext cx="6362700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66788"/>
            <a:r>
              <a:rPr lang="en-US" b="1" dirty="0" smtClean="0">
                <a:hlinkClick r:id="rId4"/>
              </a:rPr>
              <a:t>The Family Court Cartel (FCC) Organizational Chart</a:t>
            </a:r>
            <a:endParaRPr lang="en-US" sz="1200" b="1" u="sng" dirty="0"/>
          </a:p>
        </p:txBody>
      </p:sp>
      <p:sp>
        <p:nvSpPr>
          <p:cNvPr id="2062" name="Text Box 53"/>
          <p:cNvSpPr txBox="1">
            <a:spLocks noChangeArrowheads="1"/>
          </p:cNvSpPr>
          <p:nvPr/>
        </p:nvSpPr>
        <p:spPr bwMode="auto">
          <a:xfrm>
            <a:off x="306388" y="419100"/>
            <a:ext cx="1897062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66788"/>
            <a:r>
              <a:rPr lang="en-US" sz="800" b="1" u="sng" dirty="0"/>
              <a:t>Possible Solutions:</a:t>
            </a:r>
          </a:p>
          <a:p>
            <a:pPr defTabSz="966788"/>
            <a:r>
              <a:rPr lang="en-US" sz="800" dirty="0"/>
              <a:t>1</a:t>
            </a:r>
            <a:r>
              <a:rPr lang="en-US" sz="800" dirty="0" smtClean="0"/>
              <a:t>. </a:t>
            </a:r>
            <a:r>
              <a:rPr lang="en-US" sz="800" b="1" dirty="0" smtClean="0"/>
              <a:t>Win races against all attorneys.</a:t>
            </a:r>
          </a:p>
          <a:p>
            <a:pPr defTabSz="966788"/>
            <a:r>
              <a:rPr lang="en-US" sz="800" dirty="0"/>
              <a:t>2</a:t>
            </a:r>
            <a:r>
              <a:rPr lang="en-US" sz="800" dirty="0" smtClean="0"/>
              <a:t>. </a:t>
            </a:r>
            <a:r>
              <a:rPr lang="en-US" sz="800" dirty="0"/>
              <a:t>Vote In More Good Judges:</a:t>
            </a:r>
          </a:p>
          <a:p>
            <a:pPr defTabSz="966788"/>
            <a:r>
              <a:rPr lang="en-US" sz="800" dirty="0"/>
              <a:t>- Respect the </a:t>
            </a:r>
            <a:r>
              <a:rPr lang="en-US" sz="800" dirty="0">
                <a:hlinkClick r:id="rId5"/>
              </a:rPr>
              <a:t>constitution</a:t>
            </a:r>
            <a:r>
              <a:rPr lang="en-US" sz="800" dirty="0"/>
              <a:t>, </a:t>
            </a:r>
            <a:r>
              <a:rPr lang="en-US" sz="800" dirty="0">
                <a:hlinkClick r:id="rId6"/>
              </a:rPr>
              <a:t>maxims</a:t>
            </a:r>
            <a:r>
              <a:rPr lang="en-US" sz="800" dirty="0"/>
              <a:t>, and </a:t>
            </a:r>
            <a:r>
              <a:rPr lang="en-US" sz="800" dirty="0">
                <a:hlinkClick r:id="rId7"/>
              </a:rPr>
              <a:t>common law</a:t>
            </a:r>
            <a:r>
              <a:rPr lang="en-US" sz="800" dirty="0"/>
              <a:t>.</a:t>
            </a:r>
          </a:p>
          <a:p>
            <a:pPr defTabSz="966788"/>
            <a:r>
              <a:rPr lang="en-US" sz="800" dirty="0"/>
              <a:t>- Follow the </a:t>
            </a:r>
            <a:r>
              <a:rPr lang="en-US" sz="800" dirty="0">
                <a:hlinkClick r:id="rId8"/>
              </a:rPr>
              <a:t>laws</a:t>
            </a:r>
            <a:r>
              <a:rPr lang="en-US" sz="800" dirty="0"/>
              <a:t>, </a:t>
            </a:r>
            <a:r>
              <a:rPr lang="en-US" sz="800" dirty="0">
                <a:hlinkClick r:id="rId9"/>
              </a:rPr>
              <a:t>statues</a:t>
            </a:r>
            <a:r>
              <a:rPr lang="en-US" sz="800" dirty="0"/>
              <a:t>, codes, procedures, due process…</a:t>
            </a:r>
          </a:p>
          <a:p>
            <a:pPr defTabSz="966788"/>
            <a:r>
              <a:rPr lang="en-US" sz="800" dirty="0"/>
              <a:t>- Use common sense</a:t>
            </a:r>
          </a:p>
          <a:p>
            <a:pPr defTabSz="966788"/>
            <a:r>
              <a:rPr lang="en-US" sz="800" dirty="0"/>
              <a:t>- Advocate for children and</a:t>
            </a:r>
          </a:p>
          <a:p>
            <a:pPr defTabSz="966788"/>
            <a:r>
              <a:rPr lang="en-US" sz="800" dirty="0"/>
              <a:t>Families, not their colleagues.</a:t>
            </a:r>
          </a:p>
          <a:p>
            <a:pPr defTabSz="966788"/>
            <a:r>
              <a:rPr lang="en-US" sz="800" dirty="0" smtClean="0"/>
              <a:t>3. </a:t>
            </a:r>
            <a:r>
              <a:rPr lang="en-US" sz="800" dirty="0"/>
              <a:t>If a judge decides to strip someone’s right to one’s children, require a speedy jury trial.</a:t>
            </a:r>
          </a:p>
          <a:p>
            <a:pPr defTabSz="966788"/>
            <a:r>
              <a:rPr lang="en-US" sz="800" dirty="0" smtClean="0"/>
              <a:t>4. </a:t>
            </a:r>
            <a:r>
              <a:rPr lang="en-US" sz="800" dirty="0"/>
              <a:t>If a judge finds someone guilty of Domestic Abuse, require immediate transfer to Criminal Court with a speedy jury trial as well</a:t>
            </a:r>
            <a:r>
              <a:rPr lang="en-US" sz="800" dirty="0" smtClean="0"/>
              <a:t>.</a:t>
            </a:r>
          </a:p>
          <a:p>
            <a:pPr defTabSz="966788"/>
            <a:endParaRPr lang="en-US" sz="800" dirty="0"/>
          </a:p>
          <a:p>
            <a:pPr defTabSz="966788"/>
            <a:r>
              <a:rPr lang="en-US" sz="800" b="1" dirty="0"/>
              <a:t>How to recover from FCC Racketeering?</a:t>
            </a:r>
            <a:r>
              <a:rPr lang="en-US" sz="800" dirty="0"/>
              <a:t> </a:t>
            </a:r>
            <a:r>
              <a:rPr lang="en-US" sz="800" dirty="0">
                <a:hlinkClick r:id="rId10"/>
              </a:rPr>
              <a:t>Click </a:t>
            </a:r>
            <a:r>
              <a:rPr lang="en-US" sz="800" dirty="0" err="1">
                <a:hlinkClick r:id="rId10"/>
              </a:rPr>
              <a:t>Here</a:t>
            </a:r>
            <a:r>
              <a:rPr lang="en-US" sz="800" dirty="0" err="1"/>
              <a:t>.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/>
          </a:p>
          <a:p>
            <a:pPr defTabSz="966788"/>
            <a:r>
              <a:rPr lang="en-US" sz="800" b="1" dirty="0"/>
              <a:t>50/50 share parenting</a:t>
            </a:r>
            <a:r>
              <a:rPr lang="en-US" sz="800" dirty="0"/>
              <a:t> in divorces is the best option for raising healthier children: </a:t>
            </a:r>
            <a:r>
              <a:rPr lang="en-US" sz="800" dirty="0">
                <a:hlinkClick r:id="rId11"/>
              </a:rPr>
              <a:t>Click Report </a:t>
            </a:r>
            <a:r>
              <a:rPr lang="en-US" sz="800" dirty="0" err="1">
                <a:hlinkClick r:id="rId11"/>
              </a:rPr>
              <a:t>Here</a:t>
            </a:r>
            <a:r>
              <a:rPr lang="en-US" sz="800" dirty="0" err="1"/>
              <a:t>.</a:t>
            </a:r>
            <a:endParaRPr lang="en-US" sz="800" dirty="0"/>
          </a:p>
          <a:p>
            <a:pPr defTabSz="966788"/>
            <a:r>
              <a:rPr lang="en-US" sz="800" dirty="0"/>
              <a:t/>
            </a:r>
            <a:br>
              <a:rPr lang="en-US" sz="800" dirty="0"/>
            </a:br>
            <a:r>
              <a:rPr lang="en-US" sz="800" b="1" dirty="0"/>
              <a:t>Judicial Bias</a:t>
            </a:r>
            <a:r>
              <a:rPr lang="en-US" sz="800" dirty="0"/>
              <a:t> &amp; The Political Process: Click</a:t>
            </a:r>
            <a:r>
              <a:rPr lang="en-US" sz="800" dirty="0">
                <a:hlinkClick r:id="rId12"/>
              </a:rPr>
              <a:t> </a:t>
            </a:r>
            <a:r>
              <a:rPr lang="en-US" sz="800" dirty="0" err="1">
                <a:hlinkClick r:id="rId12"/>
              </a:rPr>
              <a:t>Here</a:t>
            </a:r>
            <a:r>
              <a:rPr lang="en-US" sz="800" dirty="0" err="1"/>
              <a:t>.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/>
          </a:p>
          <a:p>
            <a:pPr defTabSz="966788"/>
            <a:r>
              <a:rPr lang="en-US" sz="800" b="1" dirty="0"/>
              <a:t>Family Law Reform</a:t>
            </a:r>
            <a:r>
              <a:rPr lang="en-US" sz="800" dirty="0"/>
              <a:t>: </a:t>
            </a:r>
            <a:r>
              <a:rPr lang="en-US" sz="800" dirty="0">
                <a:hlinkClick r:id="rId13"/>
              </a:rPr>
              <a:t>Click </a:t>
            </a:r>
            <a:r>
              <a:rPr lang="en-US" sz="800" dirty="0" err="1">
                <a:hlinkClick r:id="rId13"/>
              </a:rPr>
              <a:t>Here</a:t>
            </a:r>
            <a:r>
              <a:rPr lang="en-US" sz="800" dirty="0" err="1"/>
              <a:t>.</a:t>
            </a:r>
            <a:endParaRPr lang="en-US" sz="800" dirty="0"/>
          </a:p>
          <a:p>
            <a:pPr defTabSz="966788"/>
            <a:endParaRPr lang="en-US" sz="800" dirty="0"/>
          </a:p>
          <a:p>
            <a:pPr defTabSz="966788"/>
            <a:r>
              <a:rPr lang="en-US" sz="800" dirty="0"/>
              <a:t>FCCs in Canada, and around the world: </a:t>
            </a:r>
            <a:r>
              <a:rPr lang="en-US" sz="800" dirty="0">
                <a:hlinkClick r:id="rId14"/>
              </a:rPr>
              <a:t>Click Here</a:t>
            </a:r>
            <a:r>
              <a:rPr lang="en-US" sz="800" dirty="0"/>
              <a:t>, see </a:t>
            </a:r>
            <a:r>
              <a:rPr lang="en-US" sz="800" dirty="0">
                <a:hlinkClick r:id="rId15"/>
              </a:rPr>
              <a:t>Tactics</a:t>
            </a:r>
            <a:r>
              <a:rPr lang="en-US" sz="800" dirty="0"/>
              <a:t>.</a:t>
            </a:r>
          </a:p>
        </p:txBody>
      </p:sp>
      <p:sp>
        <p:nvSpPr>
          <p:cNvPr id="2072" name="Text Box 66"/>
          <p:cNvSpPr txBox="1">
            <a:spLocks noChangeArrowheads="1"/>
          </p:cNvSpPr>
          <p:nvPr/>
        </p:nvSpPr>
        <p:spPr bwMode="auto">
          <a:xfrm>
            <a:off x="7200900" y="495300"/>
            <a:ext cx="2282825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66788"/>
            <a:r>
              <a:rPr lang="en-US" sz="800" b="1" dirty="0"/>
              <a:t>How To Remove Bad Judges?</a:t>
            </a:r>
            <a:r>
              <a:rPr lang="en-US" sz="800" dirty="0"/>
              <a:t> </a:t>
            </a:r>
          </a:p>
          <a:p>
            <a:pPr defTabSz="966788"/>
            <a:r>
              <a:rPr lang="en-US" sz="800" dirty="0"/>
              <a:t>1) Having good candidates</a:t>
            </a:r>
          </a:p>
          <a:p>
            <a:pPr defTabSz="966788"/>
            <a:r>
              <a:rPr lang="en-US" sz="800" dirty="0"/>
              <a:t>run against them. Close to 80% do not</a:t>
            </a:r>
          </a:p>
          <a:p>
            <a:pPr defTabSz="966788"/>
            <a:r>
              <a:rPr lang="en-US" sz="800" dirty="0"/>
              <a:t>have any opposition, so they are automatically</a:t>
            </a:r>
          </a:p>
          <a:p>
            <a:pPr defTabSz="966788"/>
            <a:r>
              <a:rPr lang="en-US" sz="800" dirty="0"/>
              <a:t>reelected without having to appear in the</a:t>
            </a:r>
          </a:p>
          <a:p>
            <a:pPr defTabSz="966788"/>
            <a:r>
              <a:rPr lang="en-US" sz="800" dirty="0"/>
              <a:t>ballots.  </a:t>
            </a:r>
          </a:p>
          <a:p>
            <a:pPr defTabSz="966788"/>
            <a:r>
              <a:rPr lang="en-US" sz="800" dirty="0"/>
              <a:t>2) Appear for merit retention </a:t>
            </a:r>
            <a:r>
              <a:rPr lang="en-US" sz="800" dirty="0" smtClean="0"/>
              <a:t>vote.</a:t>
            </a:r>
            <a:endParaRPr lang="en-US" sz="800" dirty="0"/>
          </a:p>
          <a:p>
            <a:pPr defTabSz="966788"/>
            <a:r>
              <a:rPr lang="en-US" sz="800" dirty="0"/>
              <a:t>through constitutional amendment: </a:t>
            </a:r>
          </a:p>
          <a:p>
            <a:pPr defTabSz="966788"/>
            <a:r>
              <a:rPr lang="en-US" sz="800" dirty="0"/>
              <a:t>a) Via </a:t>
            </a:r>
            <a:r>
              <a:rPr lang="en-US" sz="800" dirty="0" smtClean="0"/>
              <a:t>Legislature.</a:t>
            </a:r>
            <a:endParaRPr lang="en-US" sz="800" dirty="0"/>
          </a:p>
          <a:p>
            <a:pPr defTabSz="966788"/>
            <a:r>
              <a:rPr lang="en-US" sz="800" dirty="0" smtClean="0"/>
              <a:t>b) Via </a:t>
            </a:r>
            <a:r>
              <a:rPr lang="en-US" sz="800" dirty="0"/>
              <a:t>Signatures.</a:t>
            </a:r>
            <a:br>
              <a:rPr lang="en-US" sz="800" dirty="0"/>
            </a:br>
            <a:r>
              <a:rPr lang="en-US" sz="800" dirty="0" smtClean="0"/>
              <a:t>3) </a:t>
            </a:r>
            <a:r>
              <a:rPr lang="en-US" sz="800" b="1" dirty="0" smtClean="0"/>
              <a:t>Legislators </a:t>
            </a:r>
            <a:r>
              <a:rPr lang="en-US" sz="800" b="1" dirty="0"/>
              <a:t>to impeach worst offenders.</a:t>
            </a:r>
          </a:p>
        </p:txBody>
      </p:sp>
      <p:sp>
        <p:nvSpPr>
          <p:cNvPr id="2073" name="Rectangle 67"/>
          <p:cNvSpPr>
            <a:spLocks noChangeArrowheads="1"/>
          </p:cNvSpPr>
          <p:nvPr/>
        </p:nvSpPr>
        <p:spPr bwMode="auto">
          <a:xfrm>
            <a:off x="3802070" y="2428640"/>
            <a:ext cx="1809744" cy="50823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66788"/>
            <a:r>
              <a:rPr lang="en-US" sz="1400" b="1" dirty="0" smtClean="0"/>
              <a:t>State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b="1" dirty="0" smtClean="0"/>
              <a:t> </a:t>
            </a:r>
            <a:r>
              <a:rPr lang="en-US" sz="1000" b="1" dirty="0" smtClean="0"/>
              <a:t>Department of Revenue</a:t>
            </a:r>
            <a:endParaRPr lang="en-US" sz="1000" b="1" dirty="0"/>
          </a:p>
        </p:txBody>
      </p:sp>
      <p:sp>
        <p:nvSpPr>
          <p:cNvPr id="2074" name="Rectangle 69"/>
          <p:cNvSpPr>
            <a:spLocks noChangeArrowheads="1"/>
          </p:cNvSpPr>
          <p:nvPr/>
        </p:nvSpPr>
        <p:spPr bwMode="auto">
          <a:xfrm>
            <a:off x="7720013" y="2351088"/>
            <a:ext cx="1420812" cy="4603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66788"/>
            <a:r>
              <a:rPr lang="en-US" sz="1600"/>
              <a:t>Federal</a:t>
            </a:r>
          </a:p>
          <a:p>
            <a:pPr algn="ctr" defTabSz="966788"/>
            <a:r>
              <a:rPr lang="en-US" sz="1600"/>
              <a:t>Government</a:t>
            </a:r>
          </a:p>
        </p:txBody>
      </p:sp>
      <p:sp>
        <p:nvSpPr>
          <p:cNvPr id="2075" name="Text Box 70"/>
          <p:cNvSpPr txBox="1">
            <a:spLocks noChangeArrowheads="1"/>
          </p:cNvSpPr>
          <p:nvPr/>
        </p:nvSpPr>
        <p:spPr bwMode="auto">
          <a:xfrm>
            <a:off x="5715000" y="2209800"/>
            <a:ext cx="20129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66788"/>
            <a:r>
              <a:rPr lang="en-US" sz="800" b="1" dirty="0">
                <a:hlinkClick r:id="rId16"/>
              </a:rPr>
              <a:t>Title IV-D: Federal matching fund per </a:t>
            </a:r>
          </a:p>
          <a:p>
            <a:pPr defTabSz="966788"/>
            <a:r>
              <a:rPr lang="en-US" sz="800" b="1" dirty="0">
                <a:hlinkClick r:id="rId16"/>
              </a:rPr>
              <a:t>Child Support Orders: $4 Billion/year</a:t>
            </a:r>
            <a:endParaRPr lang="en-US" sz="800" b="1" dirty="0"/>
          </a:p>
        </p:txBody>
      </p:sp>
      <p:sp>
        <p:nvSpPr>
          <p:cNvPr id="2076" name="Text Box 71"/>
          <p:cNvSpPr txBox="1">
            <a:spLocks noChangeArrowheads="1"/>
          </p:cNvSpPr>
          <p:nvPr/>
        </p:nvSpPr>
        <p:spPr bwMode="auto">
          <a:xfrm rot="1268405">
            <a:off x="5483714" y="2933065"/>
            <a:ext cx="2360612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66788"/>
            <a:r>
              <a:rPr lang="en-US" sz="800" b="1" dirty="0">
                <a:hlinkClick r:id="rId17"/>
              </a:rPr>
              <a:t>$4K-$6K bonus per adopted/removed child</a:t>
            </a:r>
            <a:endParaRPr lang="en-US" sz="800" b="1" dirty="0"/>
          </a:p>
        </p:txBody>
      </p:sp>
      <p:sp>
        <p:nvSpPr>
          <p:cNvPr id="2077" name="Line 72"/>
          <p:cNvSpPr>
            <a:spLocks noChangeShapeType="1"/>
          </p:cNvSpPr>
          <p:nvPr/>
        </p:nvSpPr>
        <p:spPr bwMode="auto">
          <a:xfrm>
            <a:off x="5600700" y="2781300"/>
            <a:ext cx="17907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78" name="Line 74"/>
          <p:cNvSpPr>
            <a:spLocks noChangeShapeType="1"/>
          </p:cNvSpPr>
          <p:nvPr/>
        </p:nvSpPr>
        <p:spPr bwMode="auto">
          <a:xfrm flipH="1">
            <a:off x="5600697" y="2543855"/>
            <a:ext cx="2118682" cy="884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79" name="Line 77"/>
          <p:cNvSpPr>
            <a:spLocks noChangeShapeType="1"/>
          </p:cNvSpPr>
          <p:nvPr/>
        </p:nvSpPr>
        <p:spPr bwMode="auto">
          <a:xfrm flipH="1">
            <a:off x="4262438" y="2933700"/>
            <a:ext cx="157162" cy="301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80" name="Line 78"/>
          <p:cNvSpPr>
            <a:spLocks noChangeShapeType="1"/>
          </p:cNvSpPr>
          <p:nvPr/>
        </p:nvSpPr>
        <p:spPr bwMode="auto">
          <a:xfrm flipV="1">
            <a:off x="4800600" y="2247900"/>
            <a:ext cx="0" cy="1807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81" name="Text Box 79"/>
          <p:cNvSpPr txBox="1">
            <a:spLocks noChangeArrowheads="1"/>
          </p:cNvSpPr>
          <p:nvPr/>
        </p:nvSpPr>
        <p:spPr bwMode="auto">
          <a:xfrm>
            <a:off x="4877410" y="2198210"/>
            <a:ext cx="4365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66788"/>
            <a:r>
              <a:rPr lang="en-US" sz="1200" dirty="0"/>
              <a:t>$$$</a:t>
            </a:r>
          </a:p>
        </p:txBody>
      </p:sp>
      <p:sp>
        <p:nvSpPr>
          <p:cNvPr id="2082" name="Text Box 80"/>
          <p:cNvSpPr txBox="1">
            <a:spLocks noChangeArrowheads="1"/>
          </p:cNvSpPr>
          <p:nvPr/>
        </p:nvSpPr>
        <p:spPr bwMode="auto">
          <a:xfrm rot="18097338">
            <a:off x="4280298" y="2939951"/>
            <a:ext cx="43656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66788"/>
            <a:r>
              <a:rPr lang="en-US" sz="1200" dirty="0"/>
              <a:t>$$$</a:t>
            </a:r>
          </a:p>
        </p:txBody>
      </p:sp>
      <p:grpSp>
        <p:nvGrpSpPr>
          <p:cNvPr id="2083" name="Group 85"/>
          <p:cNvGrpSpPr>
            <a:grpSpLocks/>
          </p:cNvGrpSpPr>
          <p:nvPr/>
        </p:nvGrpSpPr>
        <p:grpSpPr bwMode="auto">
          <a:xfrm>
            <a:off x="4608513" y="5962650"/>
            <a:ext cx="884237" cy="614363"/>
            <a:chOff x="3193" y="3393"/>
            <a:chExt cx="557" cy="387"/>
          </a:xfrm>
        </p:grpSpPr>
        <p:sp>
          <p:nvSpPr>
            <p:cNvPr id="2115" name="Oval 82"/>
            <p:cNvSpPr>
              <a:spLocks noChangeArrowheads="1"/>
            </p:cNvSpPr>
            <p:nvPr/>
          </p:nvSpPr>
          <p:spPr bwMode="auto">
            <a:xfrm>
              <a:off x="3193" y="3393"/>
              <a:ext cx="557" cy="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defTabSz="966788"/>
              <a:endParaRPr lang="en-US"/>
            </a:p>
          </p:txBody>
        </p:sp>
        <p:sp>
          <p:nvSpPr>
            <p:cNvPr id="2116" name="Text Box 84"/>
            <p:cNvSpPr txBox="1">
              <a:spLocks noChangeArrowheads="1"/>
            </p:cNvSpPr>
            <p:nvPr/>
          </p:nvSpPr>
          <p:spPr bwMode="auto">
            <a:xfrm>
              <a:off x="3266" y="3465"/>
              <a:ext cx="42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66788"/>
              <a:r>
                <a:rPr lang="en-US" sz="1000" b="1">
                  <a:solidFill>
                    <a:srgbClr val="FF0000"/>
                  </a:solidFill>
                </a:rPr>
                <a:t>Victims/</a:t>
              </a:r>
            </a:p>
            <a:p>
              <a:pPr defTabSz="966788"/>
              <a:r>
                <a:rPr lang="en-US" sz="1000" b="1">
                  <a:solidFill>
                    <a:srgbClr val="FF0000"/>
                  </a:solidFill>
                </a:rPr>
                <a:t>Parents</a:t>
              </a:r>
            </a:p>
          </p:txBody>
        </p:sp>
      </p:grpSp>
      <p:sp>
        <p:nvSpPr>
          <p:cNvPr id="2084" name="Line 86"/>
          <p:cNvSpPr>
            <a:spLocks noChangeShapeType="1"/>
          </p:cNvSpPr>
          <p:nvPr/>
        </p:nvSpPr>
        <p:spPr bwMode="auto">
          <a:xfrm flipH="1" flipV="1">
            <a:off x="1920875" y="5232400"/>
            <a:ext cx="2687638" cy="1112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85" name="Line 87"/>
          <p:cNvSpPr>
            <a:spLocks noChangeShapeType="1"/>
          </p:cNvSpPr>
          <p:nvPr/>
        </p:nvSpPr>
        <p:spPr bwMode="auto">
          <a:xfrm>
            <a:off x="4954588" y="56546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86" name="Text Box 88"/>
          <p:cNvSpPr txBox="1">
            <a:spLocks noChangeArrowheads="1"/>
          </p:cNvSpPr>
          <p:nvPr/>
        </p:nvSpPr>
        <p:spPr bwMode="auto">
          <a:xfrm>
            <a:off x="2919413" y="5270500"/>
            <a:ext cx="1770062" cy="34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66788"/>
            <a:r>
              <a:rPr lang="en-US" sz="800" b="1"/>
              <a:t>CPT </a:t>
            </a:r>
            <a:r>
              <a:rPr lang="en-US" sz="800"/>
              <a:t>Professional hired by private</a:t>
            </a:r>
          </a:p>
          <a:p>
            <a:pPr defTabSz="966788"/>
            <a:r>
              <a:rPr lang="en-US" sz="800"/>
              <a:t>Parents &amp; DCF (conflict of interest)</a:t>
            </a:r>
          </a:p>
        </p:txBody>
      </p:sp>
      <p:sp>
        <p:nvSpPr>
          <p:cNvPr id="2087" name="Line 89"/>
          <p:cNvSpPr>
            <a:spLocks noChangeShapeType="1"/>
          </p:cNvSpPr>
          <p:nvPr/>
        </p:nvSpPr>
        <p:spPr bwMode="auto">
          <a:xfrm flipH="1" flipV="1">
            <a:off x="4416425" y="5616575"/>
            <a:ext cx="384175" cy="422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88" name="Line 90"/>
          <p:cNvSpPr>
            <a:spLocks noChangeShapeType="1"/>
          </p:cNvSpPr>
          <p:nvPr/>
        </p:nvSpPr>
        <p:spPr bwMode="auto">
          <a:xfrm flipV="1">
            <a:off x="4992688" y="4387850"/>
            <a:ext cx="460375" cy="157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89" name="Text Box 92"/>
          <p:cNvSpPr txBox="1">
            <a:spLocks noChangeArrowheads="1"/>
          </p:cNvSpPr>
          <p:nvPr/>
        </p:nvSpPr>
        <p:spPr bwMode="auto">
          <a:xfrm rot="1307029">
            <a:off x="3997772" y="6167199"/>
            <a:ext cx="4365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66788"/>
            <a:r>
              <a:rPr lang="en-US" sz="1200" dirty="0"/>
              <a:t>$$$</a:t>
            </a:r>
          </a:p>
        </p:txBody>
      </p:sp>
      <p:sp>
        <p:nvSpPr>
          <p:cNvPr id="2090" name="Text Box 93"/>
          <p:cNvSpPr txBox="1">
            <a:spLocks noChangeArrowheads="1"/>
          </p:cNvSpPr>
          <p:nvPr/>
        </p:nvSpPr>
        <p:spPr bwMode="auto">
          <a:xfrm rot="17176213">
            <a:off x="4852104" y="5035657"/>
            <a:ext cx="4365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66788"/>
            <a:r>
              <a:rPr lang="en-US" sz="1200" dirty="0"/>
              <a:t>$$$</a:t>
            </a:r>
          </a:p>
        </p:txBody>
      </p:sp>
      <p:sp>
        <p:nvSpPr>
          <p:cNvPr id="2091" name="Text Box 94"/>
          <p:cNvSpPr txBox="1">
            <a:spLocks noChangeArrowheads="1"/>
          </p:cNvSpPr>
          <p:nvPr/>
        </p:nvSpPr>
        <p:spPr bwMode="auto">
          <a:xfrm rot="2881808">
            <a:off x="4297362" y="5811838"/>
            <a:ext cx="4365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66788"/>
            <a:r>
              <a:rPr lang="en-US" sz="1200"/>
              <a:t>$$$</a:t>
            </a:r>
          </a:p>
        </p:txBody>
      </p:sp>
      <p:sp>
        <p:nvSpPr>
          <p:cNvPr id="2092" name="Text Box 96"/>
          <p:cNvSpPr txBox="1">
            <a:spLocks noChangeArrowheads="1"/>
          </p:cNvSpPr>
          <p:nvPr/>
        </p:nvSpPr>
        <p:spPr bwMode="auto">
          <a:xfrm>
            <a:off x="998505" y="6384355"/>
            <a:ext cx="3028950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66788"/>
            <a:r>
              <a:rPr lang="en-US" sz="800"/>
              <a:t>Grants from DOJ (Crime Prevention, Child abuse prevention,</a:t>
            </a:r>
          </a:p>
          <a:p>
            <a:pPr defTabSz="966788"/>
            <a:r>
              <a:rPr lang="en-US" sz="800"/>
              <a:t>Safe havens, etc.)/HHS (Health and Human Services) grants</a:t>
            </a:r>
          </a:p>
          <a:p>
            <a:pPr defTabSz="966788"/>
            <a:r>
              <a:rPr lang="en-US" sz="800"/>
              <a:t>(Fatherhood, Access &amp; Visitation, SAMHSA (Substance Abuse</a:t>
            </a:r>
          </a:p>
          <a:p>
            <a:pPr defTabSz="966788"/>
            <a:r>
              <a:rPr lang="en-US" sz="800"/>
              <a:t>And Mental Services Administration)).</a:t>
            </a:r>
          </a:p>
        </p:txBody>
      </p:sp>
      <p:sp>
        <p:nvSpPr>
          <p:cNvPr id="2093" name="Rectangle 97"/>
          <p:cNvSpPr>
            <a:spLocks noChangeArrowheads="1"/>
          </p:cNvSpPr>
          <p:nvPr/>
        </p:nvSpPr>
        <p:spPr bwMode="auto">
          <a:xfrm>
            <a:off x="2649538" y="5922963"/>
            <a:ext cx="412750" cy="2238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66788"/>
            <a:r>
              <a:rPr lang="en-US" sz="800" b="1"/>
              <a:t>CBC</a:t>
            </a:r>
          </a:p>
        </p:txBody>
      </p:sp>
      <p:sp>
        <p:nvSpPr>
          <p:cNvPr id="2094" name="Line 98"/>
          <p:cNvSpPr>
            <a:spLocks noChangeShapeType="1"/>
          </p:cNvSpPr>
          <p:nvPr/>
        </p:nvSpPr>
        <p:spPr bwMode="auto">
          <a:xfrm>
            <a:off x="3571875" y="3657600"/>
            <a:ext cx="0" cy="30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95" name="Line 99"/>
          <p:cNvSpPr>
            <a:spLocks noChangeShapeType="1"/>
          </p:cNvSpPr>
          <p:nvPr/>
        </p:nvSpPr>
        <p:spPr bwMode="auto">
          <a:xfrm>
            <a:off x="3571875" y="4271963"/>
            <a:ext cx="0" cy="192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96" name="Line 100"/>
          <p:cNvSpPr>
            <a:spLocks noChangeShapeType="1"/>
          </p:cNvSpPr>
          <p:nvPr/>
        </p:nvSpPr>
        <p:spPr bwMode="auto">
          <a:xfrm flipH="1" flipV="1">
            <a:off x="2841944" y="6153923"/>
            <a:ext cx="1" cy="23043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97" name="Line 101"/>
          <p:cNvSpPr>
            <a:spLocks noChangeShapeType="1"/>
          </p:cNvSpPr>
          <p:nvPr/>
        </p:nvSpPr>
        <p:spPr bwMode="auto">
          <a:xfrm flipV="1">
            <a:off x="2880351" y="5616575"/>
            <a:ext cx="499438" cy="30692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98" name="Text Box 102"/>
          <p:cNvSpPr txBox="1">
            <a:spLocks noChangeArrowheads="1"/>
          </p:cNvSpPr>
          <p:nvPr/>
        </p:nvSpPr>
        <p:spPr bwMode="auto">
          <a:xfrm>
            <a:off x="2841945" y="6115520"/>
            <a:ext cx="4365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66788"/>
            <a:r>
              <a:rPr lang="en-US" sz="1200" dirty="0"/>
              <a:t>$$$</a:t>
            </a:r>
          </a:p>
        </p:txBody>
      </p:sp>
      <p:sp>
        <p:nvSpPr>
          <p:cNvPr id="2099" name="Text Box 103"/>
          <p:cNvSpPr txBox="1">
            <a:spLocks noChangeArrowheads="1"/>
          </p:cNvSpPr>
          <p:nvPr/>
        </p:nvSpPr>
        <p:spPr bwMode="auto">
          <a:xfrm rot="-1944073">
            <a:off x="2651114" y="5635032"/>
            <a:ext cx="4365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66788"/>
            <a:r>
              <a:rPr lang="en-US" sz="1200" dirty="0"/>
              <a:t>$$$</a:t>
            </a:r>
          </a:p>
        </p:txBody>
      </p:sp>
      <p:sp>
        <p:nvSpPr>
          <p:cNvPr id="2100" name="Text Box 104"/>
          <p:cNvSpPr txBox="1">
            <a:spLocks noChangeArrowheads="1"/>
          </p:cNvSpPr>
          <p:nvPr/>
        </p:nvSpPr>
        <p:spPr bwMode="auto">
          <a:xfrm rot="954083">
            <a:off x="5668072" y="2912050"/>
            <a:ext cx="4365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66788"/>
            <a:r>
              <a:rPr lang="en-US" sz="1200" dirty="0"/>
              <a:t>$$$</a:t>
            </a:r>
          </a:p>
        </p:txBody>
      </p:sp>
      <p:sp>
        <p:nvSpPr>
          <p:cNvPr id="2101" name="Text Box 105"/>
          <p:cNvSpPr txBox="1">
            <a:spLocks noChangeArrowheads="1"/>
          </p:cNvSpPr>
          <p:nvPr/>
        </p:nvSpPr>
        <p:spPr bwMode="auto">
          <a:xfrm>
            <a:off x="6107113" y="4694238"/>
            <a:ext cx="3033712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66788">
              <a:spcBef>
                <a:spcPct val="50000"/>
              </a:spcBef>
            </a:pPr>
            <a:endParaRPr lang="en-US"/>
          </a:p>
        </p:txBody>
      </p:sp>
      <p:sp>
        <p:nvSpPr>
          <p:cNvPr id="2102" name="Text Box 106"/>
          <p:cNvSpPr txBox="1">
            <a:spLocks noChangeArrowheads="1"/>
          </p:cNvSpPr>
          <p:nvPr/>
        </p:nvSpPr>
        <p:spPr bwMode="auto">
          <a:xfrm>
            <a:off x="5991225" y="4732338"/>
            <a:ext cx="2995613" cy="19389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66788">
              <a:spcBef>
                <a:spcPct val="50000"/>
              </a:spcBef>
            </a:pPr>
            <a:r>
              <a:rPr lang="en-US" sz="800" b="1" dirty="0"/>
              <a:t>Cartel/Racketeering Formulas For Fraud:</a:t>
            </a:r>
          </a:p>
          <a:p>
            <a:pPr defTabSz="966788">
              <a:spcBef>
                <a:spcPct val="50000"/>
              </a:spcBef>
            </a:pPr>
            <a:r>
              <a:rPr lang="en-US" sz="800" dirty="0"/>
              <a:t>1. </a:t>
            </a:r>
            <a:r>
              <a:rPr lang="en-US" sz="800" dirty="0">
                <a:hlinkClick r:id="rId3"/>
              </a:rPr>
              <a:t>The more Foster Homes (FH), the more $$$ the Family Court Cartel (FCC) gets</a:t>
            </a:r>
            <a:r>
              <a:rPr lang="en-US" sz="800" dirty="0"/>
              <a:t>: The &gt; # FH </a:t>
            </a:r>
            <a:r>
              <a:rPr lang="en-US" sz="800" dirty="0">
                <a:sym typeface="Wingdings" pitchFamily="2" charset="2"/>
              </a:rPr>
              <a:t> &gt; $ for FCC.</a:t>
            </a:r>
          </a:p>
          <a:p>
            <a:pPr defTabSz="966788">
              <a:spcBef>
                <a:spcPct val="50000"/>
              </a:spcBef>
            </a:pPr>
            <a:r>
              <a:rPr lang="en-US" sz="800" dirty="0"/>
              <a:t>2. </a:t>
            </a:r>
            <a:r>
              <a:rPr lang="en-US" sz="800" dirty="0">
                <a:hlinkClick r:id="rId17"/>
              </a:rPr>
              <a:t>The &gt; # Adopted/Removed children </a:t>
            </a:r>
            <a:r>
              <a:rPr lang="en-US" sz="800" dirty="0">
                <a:sym typeface="Wingdings" pitchFamily="2" charset="2"/>
                <a:hlinkClick r:id="rId17"/>
              </a:rPr>
              <a:t> &gt; $$$ for FCC ($4K-$6K/child).</a:t>
            </a:r>
            <a:r>
              <a:rPr lang="en-US" sz="800" dirty="0">
                <a:sym typeface="Wingdings" pitchFamily="2" charset="2"/>
              </a:rPr>
              <a:t> </a:t>
            </a:r>
            <a:r>
              <a:rPr lang="en-US" sz="800" dirty="0">
                <a:sym typeface="Wingdings" pitchFamily="2" charset="2"/>
                <a:hlinkClick r:id="rId17"/>
              </a:rPr>
              <a:t>Title IV-E Incentives $410-$486/month/child</a:t>
            </a:r>
            <a:r>
              <a:rPr lang="en-US" sz="800" dirty="0">
                <a:sym typeface="Wingdings" pitchFamily="2" charset="2"/>
              </a:rPr>
              <a:t>.</a:t>
            </a:r>
          </a:p>
          <a:p>
            <a:pPr defTabSz="966788">
              <a:spcBef>
                <a:spcPct val="50000"/>
              </a:spcBef>
            </a:pPr>
            <a:r>
              <a:rPr lang="en-US" sz="800" dirty="0">
                <a:sym typeface="Wingdings" pitchFamily="2" charset="2"/>
              </a:rPr>
              <a:t>3. </a:t>
            </a:r>
            <a:r>
              <a:rPr lang="en-US" sz="800" dirty="0">
                <a:sym typeface="Wingdings" pitchFamily="2" charset="2"/>
                <a:hlinkClick r:id="rId16"/>
              </a:rPr>
              <a:t>The &gt; # Child Support Orders (CSO)  &gt; $$$ for FCC (4 Billion from Federal matching funds).</a:t>
            </a:r>
            <a:endParaRPr lang="en-US" sz="800" dirty="0">
              <a:sym typeface="Wingdings" pitchFamily="2" charset="2"/>
            </a:endParaRPr>
          </a:p>
          <a:p>
            <a:pPr defTabSz="966788">
              <a:spcBef>
                <a:spcPct val="50000"/>
              </a:spcBef>
            </a:pPr>
            <a:r>
              <a:rPr lang="en-US" sz="800" dirty="0">
                <a:sym typeface="Wingdings" pitchFamily="2" charset="2"/>
              </a:rPr>
              <a:t>4. The &gt; DV cases  &gt; $$$ for FCC</a:t>
            </a:r>
          </a:p>
          <a:p>
            <a:pPr defTabSz="966788">
              <a:spcBef>
                <a:spcPct val="50000"/>
              </a:spcBef>
            </a:pPr>
            <a:r>
              <a:rPr lang="en-US" sz="800" dirty="0">
                <a:sym typeface="Wingdings" pitchFamily="2" charset="2"/>
              </a:rPr>
              <a:t>5. The &gt; Contested Divorces  &gt; $$$ for FCC (main reason why family law attorneys are advocating for Gay Marriages</a:t>
            </a:r>
            <a:r>
              <a:rPr lang="en-US" sz="800" dirty="0" smtClean="0">
                <a:sym typeface="Wingdings" pitchFamily="2" charset="2"/>
              </a:rPr>
              <a:t>).</a:t>
            </a:r>
            <a:br>
              <a:rPr lang="en-US" sz="800" dirty="0" smtClean="0">
                <a:sym typeface="Wingdings" pitchFamily="2" charset="2"/>
              </a:rPr>
            </a:br>
            <a:r>
              <a:rPr lang="en-US" sz="1000" b="1" dirty="0" smtClean="0">
                <a:solidFill>
                  <a:srgbClr val="FF0000"/>
                </a:solidFill>
                <a:sym typeface="Wingdings" pitchFamily="2" charset="2"/>
              </a:rPr>
              <a:t>Note: Right Click on underlined information and select Open Hyperlink to see evidence.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2103" name="Text Box 107"/>
          <p:cNvSpPr txBox="1">
            <a:spLocks noChangeArrowheads="1"/>
          </p:cNvSpPr>
          <p:nvPr/>
        </p:nvSpPr>
        <p:spPr bwMode="auto">
          <a:xfrm>
            <a:off x="7239000" y="2590800"/>
            <a:ext cx="4365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66788"/>
            <a:r>
              <a:rPr lang="en-US" sz="1200" dirty="0"/>
              <a:t>$$$</a:t>
            </a:r>
          </a:p>
        </p:txBody>
      </p:sp>
      <p:sp>
        <p:nvSpPr>
          <p:cNvPr id="2104" name="Text Box 108"/>
          <p:cNvSpPr txBox="1">
            <a:spLocks noChangeArrowheads="1"/>
          </p:cNvSpPr>
          <p:nvPr/>
        </p:nvSpPr>
        <p:spPr bwMode="auto">
          <a:xfrm>
            <a:off x="4457700" y="6591300"/>
            <a:ext cx="46863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66788">
              <a:spcBef>
                <a:spcPct val="50000"/>
              </a:spcBef>
            </a:pPr>
            <a:r>
              <a:rPr lang="en-US" dirty="0"/>
              <a:t>Visit </a:t>
            </a:r>
            <a:r>
              <a:rPr lang="en-US" dirty="0" smtClean="0">
                <a:hlinkClick r:id="rId18"/>
              </a:rPr>
              <a:t>www.VoteFamily.us</a:t>
            </a:r>
            <a:r>
              <a:rPr lang="en-US" dirty="0" smtClean="0"/>
              <a:t> </a:t>
            </a:r>
            <a:r>
              <a:rPr lang="en-US" dirty="0"/>
              <a:t>for details</a:t>
            </a:r>
            <a:r>
              <a:rPr lang="en-US" dirty="0" smtClean="0"/>
              <a:t>.</a:t>
            </a:r>
            <a:r>
              <a:rPr lang="en-US" sz="800" dirty="0" smtClean="0"/>
              <a:t> V1.2</a:t>
            </a:r>
            <a:endParaRPr lang="en-US" dirty="0"/>
          </a:p>
        </p:txBody>
      </p:sp>
      <p:sp>
        <p:nvSpPr>
          <p:cNvPr id="2105" name="Text Box 109"/>
          <p:cNvSpPr txBox="1">
            <a:spLocks noChangeArrowheads="1"/>
          </p:cNvSpPr>
          <p:nvPr/>
        </p:nvSpPr>
        <p:spPr bwMode="auto">
          <a:xfrm>
            <a:off x="3455988" y="5616575"/>
            <a:ext cx="9604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66788"/>
            <a:r>
              <a:rPr lang="en-US" sz="800" b="1"/>
              <a:t>Double Dipping</a:t>
            </a:r>
          </a:p>
        </p:txBody>
      </p:sp>
      <p:sp>
        <p:nvSpPr>
          <p:cNvPr id="2106" name="Line 110"/>
          <p:cNvSpPr>
            <a:spLocks noChangeShapeType="1"/>
          </p:cNvSpPr>
          <p:nvPr/>
        </p:nvSpPr>
        <p:spPr bwMode="auto">
          <a:xfrm flipV="1">
            <a:off x="2151063" y="3157538"/>
            <a:ext cx="0" cy="1230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07" name="Line 111"/>
          <p:cNvSpPr>
            <a:spLocks noChangeShapeType="1"/>
          </p:cNvSpPr>
          <p:nvPr/>
        </p:nvSpPr>
        <p:spPr bwMode="auto">
          <a:xfrm flipV="1">
            <a:off x="2151063" y="2006600"/>
            <a:ext cx="1689100" cy="1150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08" name="Text Box 112"/>
          <p:cNvSpPr txBox="1">
            <a:spLocks noChangeArrowheads="1"/>
          </p:cNvSpPr>
          <p:nvPr/>
        </p:nvSpPr>
        <p:spPr bwMode="auto">
          <a:xfrm rot="19579352">
            <a:off x="2200617" y="2555957"/>
            <a:ext cx="17256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66788"/>
            <a:r>
              <a:rPr lang="en-US" sz="800" b="1" dirty="0">
                <a:hlinkClick r:id="rId19"/>
              </a:rPr>
              <a:t>FL Campaign Finance Database</a:t>
            </a:r>
            <a:endParaRPr lang="en-US" sz="800" b="1" dirty="0"/>
          </a:p>
        </p:txBody>
      </p:sp>
      <p:sp>
        <p:nvSpPr>
          <p:cNvPr id="2109" name="Text Box 113"/>
          <p:cNvSpPr txBox="1">
            <a:spLocks noChangeArrowheads="1"/>
          </p:cNvSpPr>
          <p:nvPr/>
        </p:nvSpPr>
        <p:spPr bwMode="auto">
          <a:xfrm rot="19655927">
            <a:off x="3316199" y="2457787"/>
            <a:ext cx="43656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66788"/>
            <a:r>
              <a:rPr lang="en-US" sz="1200" dirty="0"/>
              <a:t>$$$</a:t>
            </a:r>
          </a:p>
        </p:txBody>
      </p:sp>
      <p:sp>
        <p:nvSpPr>
          <p:cNvPr id="2110" name="Text Box 116"/>
          <p:cNvSpPr txBox="1">
            <a:spLocks noChangeArrowheads="1"/>
          </p:cNvSpPr>
          <p:nvPr/>
        </p:nvSpPr>
        <p:spPr bwMode="auto">
          <a:xfrm rot="19587731">
            <a:off x="1976031" y="2405317"/>
            <a:ext cx="16367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66788"/>
            <a:r>
              <a:rPr lang="en-US" sz="800" b="1" dirty="0">
                <a:solidFill>
                  <a:srgbClr val="FF0000"/>
                </a:solidFill>
                <a:hlinkClick r:id="rId20"/>
              </a:rPr>
              <a:t>Judges Selected by Cronyism</a:t>
            </a:r>
            <a:endParaRPr lang="en-US" sz="800" b="1" dirty="0">
              <a:solidFill>
                <a:srgbClr val="FF0000"/>
              </a:solidFill>
            </a:endParaRPr>
          </a:p>
          <a:p>
            <a:pPr algn="ctr" defTabSz="966788"/>
            <a:r>
              <a:rPr lang="en-US" sz="800" b="1" dirty="0">
                <a:solidFill>
                  <a:srgbClr val="FF0000"/>
                </a:solidFill>
              </a:rPr>
              <a:t>Not Their Merits</a:t>
            </a:r>
          </a:p>
        </p:txBody>
      </p:sp>
      <p:grpSp>
        <p:nvGrpSpPr>
          <p:cNvPr id="2061" name="Group 52"/>
          <p:cNvGrpSpPr>
            <a:grpSpLocks/>
          </p:cNvGrpSpPr>
          <p:nvPr/>
        </p:nvGrpSpPr>
        <p:grpSpPr bwMode="auto">
          <a:xfrm>
            <a:off x="3802073" y="777875"/>
            <a:ext cx="1958979" cy="1481137"/>
            <a:chOff x="2409" y="548"/>
            <a:chExt cx="1234" cy="933"/>
          </a:xfrm>
        </p:grpSpPr>
        <p:sp>
          <p:nvSpPr>
            <p:cNvPr id="2117" name="Rectangle 4"/>
            <p:cNvSpPr>
              <a:spLocks noChangeArrowheads="1"/>
            </p:cNvSpPr>
            <p:nvPr/>
          </p:nvSpPr>
          <p:spPr bwMode="auto">
            <a:xfrm>
              <a:off x="2423" y="562"/>
              <a:ext cx="1206" cy="91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66788"/>
              <a:endParaRPr lang="en-US"/>
            </a:p>
          </p:txBody>
        </p:sp>
        <p:pic>
          <p:nvPicPr>
            <p:cNvPr id="2118" name="Picture 47" descr="MP900314082[1]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2738" y="659"/>
              <a:ext cx="572" cy="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19" name="Text Box 48"/>
            <p:cNvSpPr txBox="1">
              <a:spLocks noChangeArrowheads="1"/>
            </p:cNvSpPr>
            <p:nvPr/>
          </p:nvSpPr>
          <p:spPr bwMode="auto">
            <a:xfrm>
              <a:off x="3024" y="1022"/>
              <a:ext cx="37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966788"/>
              <a:r>
                <a:rPr lang="en-US" sz="800" b="1"/>
                <a:t>Bad</a:t>
              </a:r>
            </a:p>
            <a:p>
              <a:pPr algn="ctr" defTabSz="966788"/>
              <a:r>
                <a:rPr lang="en-US" sz="800" b="1"/>
                <a:t>Judges</a:t>
              </a:r>
            </a:p>
          </p:txBody>
        </p:sp>
        <p:sp>
          <p:nvSpPr>
            <p:cNvPr id="2120" name="Text Box 49"/>
            <p:cNvSpPr txBox="1">
              <a:spLocks noChangeArrowheads="1"/>
            </p:cNvSpPr>
            <p:nvPr/>
          </p:nvSpPr>
          <p:spPr bwMode="auto">
            <a:xfrm>
              <a:off x="2648" y="877"/>
              <a:ext cx="37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966788"/>
              <a:r>
                <a:rPr lang="en-US" sz="800" b="1"/>
                <a:t>Good</a:t>
              </a:r>
            </a:p>
            <a:p>
              <a:pPr algn="ctr" defTabSz="966788"/>
              <a:r>
                <a:rPr lang="en-US" sz="800" b="1"/>
                <a:t>Judges</a:t>
              </a:r>
            </a:p>
          </p:txBody>
        </p:sp>
        <p:sp>
          <p:nvSpPr>
            <p:cNvPr id="2121" name="Text Box 51"/>
            <p:cNvSpPr txBox="1">
              <a:spLocks noChangeArrowheads="1"/>
            </p:cNvSpPr>
            <p:nvPr/>
          </p:nvSpPr>
          <p:spPr bwMode="auto">
            <a:xfrm>
              <a:off x="2409" y="548"/>
              <a:ext cx="123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966788"/>
              <a:r>
                <a:rPr lang="en-US" sz="700" b="1" dirty="0" smtClean="0"/>
                <a:t>Family, Juvenile, Dependency, Probate,</a:t>
              </a:r>
            </a:p>
            <a:p>
              <a:pPr algn="ctr" defTabSz="966788"/>
              <a:r>
                <a:rPr lang="en-US" sz="700" b="1" dirty="0" smtClean="0"/>
                <a:t>Domestic Violence and other Courts </a:t>
              </a:r>
            </a:p>
            <a:p>
              <a:pPr algn="ctr" defTabSz="966788"/>
              <a:r>
                <a:rPr lang="en-US" sz="700" b="1" dirty="0" smtClean="0"/>
                <a:t>of equity Judges</a:t>
              </a:r>
            </a:p>
          </p:txBody>
        </p:sp>
      </p:grpSp>
      <p:sp>
        <p:nvSpPr>
          <p:cNvPr id="2064" name="Line 57"/>
          <p:cNvSpPr>
            <a:spLocks noChangeShapeType="1"/>
          </p:cNvSpPr>
          <p:nvPr/>
        </p:nvSpPr>
        <p:spPr bwMode="auto">
          <a:xfrm>
            <a:off x="5203825" y="1682750"/>
            <a:ext cx="1997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84" name="Group 83"/>
          <p:cNvGrpSpPr/>
          <p:nvPr/>
        </p:nvGrpSpPr>
        <p:grpSpPr>
          <a:xfrm>
            <a:off x="2400300" y="1600200"/>
            <a:ext cx="1804988" cy="576263"/>
            <a:chOff x="2400300" y="1414462"/>
            <a:chExt cx="1804988" cy="576263"/>
          </a:xfrm>
        </p:grpSpPr>
        <p:sp>
          <p:nvSpPr>
            <p:cNvPr id="2063" name="Oval 55"/>
            <p:cNvSpPr>
              <a:spLocks noChangeArrowheads="1"/>
            </p:cNvSpPr>
            <p:nvPr/>
          </p:nvSpPr>
          <p:spPr bwMode="auto">
            <a:xfrm>
              <a:off x="2400300" y="1414462"/>
              <a:ext cx="844550" cy="5762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defTabSz="966788"/>
              <a:r>
                <a:rPr lang="en-US" sz="1200" b="1" dirty="0"/>
                <a:t>Good</a:t>
              </a:r>
            </a:p>
            <a:p>
              <a:pPr algn="ctr" defTabSz="966788"/>
              <a:r>
                <a:rPr lang="en-US" sz="1200" b="1" dirty="0"/>
                <a:t>Judges</a:t>
              </a:r>
            </a:p>
          </p:txBody>
        </p:sp>
        <p:sp>
          <p:nvSpPr>
            <p:cNvPr id="2065" name="Line 58"/>
            <p:cNvSpPr>
              <a:spLocks noChangeShapeType="1"/>
            </p:cNvSpPr>
            <p:nvPr/>
          </p:nvSpPr>
          <p:spPr bwMode="auto">
            <a:xfrm>
              <a:off x="3168650" y="1528762"/>
              <a:ext cx="10366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6" name="Line 59"/>
            <p:cNvSpPr>
              <a:spLocks noChangeShapeType="1"/>
            </p:cNvSpPr>
            <p:nvPr/>
          </p:nvSpPr>
          <p:spPr bwMode="auto">
            <a:xfrm>
              <a:off x="3244850" y="1682750"/>
              <a:ext cx="9604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7" name="Line 60"/>
            <p:cNvSpPr>
              <a:spLocks noChangeShapeType="1"/>
            </p:cNvSpPr>
            <p:nvPr/>
          </p:nvSpPr>
          <p:spPr bwMode="auto">
            <a:xfrm>
              <a:off x="3206750" y="1798637"/>
              <a:ext cx="9985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8" name="Text Box 62"/>
            <p:cNvSpPr txBox="1">
              <a:spLocks noChangeArrowheads="1"/>
            </p:cNvSpPr>
            <p:nvPr/>
          </p:nvSpPr>
          <p:spPr bwMode="auto">
            <a:xfrm>
              <a:off x="3206750" y="1490662"/>
              <a:ext cx="949325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66788"/>
              <a:r>
                <a:rPr lang="en-US" dirty="0"/>
                <a:t>Vote In</a:t>
              </a:r>
            </a:p>
          </p:txBody>
        </p:sp>
      </p:grpSp>
      <p:sp>
        <p:nvSpPr>
          <p:cNvPr id="2069" name="Line 63"/>
          <p:cNvSpPr>
            <a:spLocks noChangeShapeType="1"/>
          </p:cNvSpPr>
          <p:nvPr/>
        </p:nvSpPr>
        <p:spPr bwMode="auto">
          <a:xfrm>
            <a:off x="5203825" y="1836737"/>
            <a:ext cx="1997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70" name="Line 64"/>
          <p:cNvSpPr>
            <a:spLocks noChangeShapeType="1"/>
          </p:cNvSpPr>
          <p:nvPr/>
        </p:nvSpPr>
        <p:spPr bwMode="auto">
          <a:xfrm>
            <a:off x="5203825" y="1568450"/>
            <a:ext cx="1997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71" name="Text Box 65"/>
          <p:cNvSpPr txBox="1">
            <a:spLocks noChangeArrowheads="1"/>
          </p:cNvSpPr>
          <p:nvPr/>
        </p:nvSpPr>
        <p:spPr bwMode="auto">
          <a:xfrm>
            <a:off x="5780088" y="1490662"/>
            <a:ext cx="11366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66788"/>
            <a:r>
              <a:rPr lang="en-US"/>
              <a:t>Vote Out</a:t>
            </a:r>
          </a:p>
        </p:txBody>
      </p:sp>
      <p:sp>
        <p:nvSpPr>
          <p:cNvPr id="2112" name="Text Box 118"/>
          <p:cNvSpPr txBox="1">
            <a:spLocks noChangeArrowheads="1"/>
          </p:cNvSpPr>
          <p:nvPr/>
        </p:nvSpPr>
        <p:spPr bwMode="auto">
          <a:xfrm>
            <a:off x="5127625" y="1106487"/>
            <a:ext cx="18669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66788"/>
            <a:r>
              <a:rPr lang="en-US" sz="800" b="1" dirty="0">
                <a:solidFill>
                  <a:srgbClr val="FF0000"/>
                </a:solidFill>
              </a:rPr>
              <a:t>Bad Judges Ignore the Law</a:t>
            </a:r>
          </a:p>
          <a:p>
            <a:pPr defTabSz="966788"/>
            <a:r>
              <a:rPr lang="en-US" sz="800" b="1" dirty="0">
                <a:solidFill>
                  <a:srgbClr val="FF0000"/>
                </a:solidFill>
              </a:rPr>
              <a:t>Follow their own whims and call it:</a:t>
            </a:r>
          </a:p>
          <a:p>
            <a:pPr defTabSz="966788"/>
            <a:r>
              <a:rPr lang="en-US" sz="800" b="1" dirty="0">
                <a:solidFill>
                  <a:srgbClr val="FF0000"/>
                </a:solidFill>
              </a:rPr>
              <a:t>“Best interest of </a:t>
            </a:r>
            <a:r>
              <a:rPr lang="en-US" sz="800" b="1" dirty="0" smtClean="0">
                <a:solidFill>
                  <a:srgbClr val="FF0000"/>
                </a:solidFill>
              </a:rPr>
              <a:t>children/elderly”</a:t>
            </a:r>
            <a:endParaRPr lang="en-US" sz="800" b="1" dirty="0">
              <a:solidFill>
                <a:srgbClr val="FF0000"/>
              </a:solidFill>
            </a:endParaRPr>
          </a:p>
        </p:txBody>
      </p:sp>
      <p:sp>
        <p:nvSpPr>
          <p:cNvPr id="2113" name="Rectangle 81"/>
          <p:cNvSpPr>
            <a:spLocks noChangeArrowheads="1"/>
          </p:cNvSpPr>
          <p:nvPr/>
        </p:nvSpPr>
        <p:spPr bwMode="auto">
          <a:xfrm>
            <a:off x="7566025" y="2889250"/>
            <a:ext cx="17287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66788"/>
            <a:r>
              <a:rPr lang="en-US" sz="800" b="1" dirty="0"/>
              <a:t>Adoption/Foster Care Incentives: </a:t>
            </a:r>
            <a:r>
              <a:rPr lang="en-US" sz="800" b="1" dirty="0">
                <a:hlinkClick r:id="rId22"/>
              </a:rPr>
              <a:t>Title IV-E</a:t>
            </a:r>
            <a:r>
              <a:rPr lang="en-US" sz="1000" b="1" dirty="0">
                <a:hlinkClick r:id="rId22"/>
              </a:rPr>
              <a:t> </a:t>
            </a:r>
            <a:r>
              <a:rPr lang="en-US" sz="900" b="1" dirty="0">
                <a:hlinkClick r:id="rId22"/>
              </a:rPr>
              <a:t>(video)</a:t>
            </a:r>
            <a:endParaRPr lang="en-US" sz="900" b="1" dirty="0"/>
          </a:p>
          <a:p>
            <a:pPr defTabSz="966788"/>
            <a:r>
              <a:rPr lang="en-US" sz="1000" b="1" dirty="0">
                <a:hlinkClick r:id="rId23"/>
              </a:rPr>
              <a:t>75% Federal Matching</a:t>
            </a:r>
            <a:endParaRPr lang="en-US" sz="1000" b="1" dirty="0"/>
          </a:p>
        </p:txBody>
      </p:sp>
      <p:sp>
        <p:nvSpPr>
          <p:cNvPr id="2114" name="Rectangle 82"/>
          <p:cNvSpPr>
            <a:spLocks noChangeArrowheads="1"/>
          </p:cNvSpPr>
          <p:nvPr/>
        </p:nvSpPr>
        <p:spPr bwMode="auto">
          <a:xfrm>
            <a:off x="7720013" y="2044700"/>
            <a:ext cx="138271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66788"/>
            <a:r>
              <a:rPr lang="en-US" sz="1000" b="1">
                <a:hlinkClick r:id="rId24"/>
              </a:rPr>
              <a:t>What is Title IV?</a:t>
            </a:r>
            <a:endParaRPr lang="en-US" sz="1000" b="1"/>
          </a:p>
        </p:txBody>
      </p:sp>
      <p:sp>
        <p:nvSpPr>
          <p:cNvPr id="2111" name="Text Box 117"/>
          <p:cNvSpPr txBox="1">
            <a:spLocks noChangeArrowheads="1"/>
          </p:cNvSpPr>
          <p:nvPr/>
        </p:nvSpPr>
        <p:spPr bwMode="auto">
          <a:xfrm>
            <a:off x="5029200" y="1866900"/>
            <a:ext cx="25336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66788"/>
            <a:r>
              <a:rPr lang="en-US" sz="800" b="1" dirty="0">
                <a:solidFill>
                  <a:srgbClr val="FF0000"/>
                </a:solidFill>
              </a:rPr>
              <a:t>Bad Judges Force </a:t>
            </a:r>
            <a:r>
              <a:rPr lang="en-US" sz="800" b="1" dirty="0" smtClean="0">
                <a:solidFill>
                  <a:srgbClr val="FF0000"/>
                </a:solidFill>
              </a:rPr>
              <a:t>Victim/Parents/Families </a:t>
            </a:r>
            <a:endParaRPr lang="en-US" sz="800" b="1" dirty="0">
              <a:solidFill>
                <a:srgbClr val="FF0000"/>
              </a:solidFill>
            </a:endParaRPr>
          </a:p>
          <a:p>
            <a:pPr defTabSz="966788"/>
            <a:r>
              <a:rPr lang="en-US" sz="800" b="1" dirty="0">
                <a:solidFill>
                  <a:srgbClr val="FF0000"/>
                </a:solidFill>
              </a:rPr>
              <a:t>to pay to </a:t>
            </a:r>
            <a:r>
              <a:rPr lang="en-US" sz="800" b="1" dirty="0" smtClean="0">
                <a:solidFill>
                  <a:srgbClr val="FF0000"/>
                </a:solidFill>
              </a:rPr>
              <a:t>attorneys </a:t>
            </a:r>
            <a:r>
              <a:rPr lang="en-US" sz="800" b="1" dirty="0">
                <a:solidFill>
                  <a:srgbClr val="FF0000"/>
                </a:solidFill>
              </a:rPr>
              <a:t>and to dysfunctional system</a:t>
            </a:r>
          </a:p>
        </p:txBody>
      </p:sp>
      <p:sp>
        <p:nvSpPr>
          <p:cNvPr id="81" name="Rectangle 80"/>
          <p:cNvSpPr/>
          <p:nvPr/>
        </p:nvSpPr>
        <p:spPr bwMode="auto">
          <a:xfrm>
            <a:off x="3924300" y="342900"/>
            <a:ext cx="17145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4"/>
              </a:rPr>
              <a:t>Attorney Bars</a:t>
            </a:r>
            <a:br>
              <a:rPr kumimoji="0" lang="en-US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4"/>
              </a:rPr>
            </a:br>
            <a:r>
              <a:rPr kumimoji="0" lang="en-US" sz="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4"/>
              </a:rPr>
              <a:t>It’s the lawyers stupid!</a:t>
            </a:r>
            <a:endParaRPr kumimoji="0" lang="en-US" sz="8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2" name="Rectangle 81"/>
          <p:cNvSpPr/>
          <p:nvPr/>
        </p:nvSpPr>
        <p:spPr bwMode="auto">
          <a:xfrm>
            <a:off x="2057400" y="380999"/>
            <a:ext cx="1447800" cy="70346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Legislators</a:t>
            </a:r>
          </a:p>
          <a:p>
            <a:pPr marL="0" marR="0" indent="0" algn="ct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(Most are </a:t>
            </a:r>
            <a:r>
              <a:rPr lang="en-US" sz="800" dirty="0">
                <a:solidFill>
                  <a:schemeClr val="tx1"/>
                </a:solidFill>
                <a:latin typeface="Arial" charset="0"/>
                <a:cs typeface="Arial" charset="0"/>
              </a:rPr>
              <a:t>a</a:t>
            </a:r>
            <a:r>
              <a:rPr lang="en-US" sz="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ttorneys)</a:t>
            </a:r>
          </a:p>
          <a:p>
            <a:pPr marL="0" marR="0" indent="0" algn="ct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Create laws to feed the system, and protect oligarchy</a:t>
            </a:r>
            <a:endParaRPr kumimoji="0" lang="en-US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5829300" y="381000"/>
            <a:ext cx="1371600" cy="571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Executive Power Players</a:t>
            </a:r>
          </a:p>
          <a:p>
            <a:pPr marL="0" marR="0" indent="0" algn="ct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(Most are </a:t>
            </a:r>
            <a:r>
              <a:rPr lang="en-US" sz="800" dirty="0">
                <a:solidFill>
                  <a:schemeClr val="tx1"/>
                </a:solidFill>
                <a:latin typeface="Arial" charset="0"/>
                <a:cs typeface="Arial" charset="0"/>
              </a:rPr>
              <a:t>a</a:t>
            </a:r>
            <a:r>
              <a:rPr lang="en-US" sz="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ttorneys or in bed with attorneys)</a:t>
            </a:r>
          </a:p>
        </p:txBody>
      </p:sp>
      <p:sp>
        <p:nvSpPr>
          <p:cNvPr id="86" name="Rectangle 67"/>
          <p:cNvSpPr>
            <a:spLocks noChangeArrowheads="1"/>
          </p:cNvSpPr>
          <p:nvPr/>
        </p:nvSpPr>
        <p:spPr bwMode="auto">
          <a:xfrm>
            <a:off x="2112250" y="1122870"/>
            <a:ext cx="1420813" cy="4603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66788"/>
            <a:r>
              <a:rPr lang="en-US" sz="800" b="1" dirty="0" smtClean="0"/>
              <a:t>Guardianship Programs</a:t>
            </a:r>
          </a:p>
          <a:p>
            <a:pPr algn="ctr" defTabSz="966788"/>
            <a:r>
              <a:rPr lang="en-US" sz="800" dirty="0" smtClean="0"/>
              <a:t>Trillions taken every year</a:t>
            </a:r>
            <a:endParaRPr lang="en-US" sz="800" dirty="0"/>
          </a:p>
        </p:txBody>
      </p:sp>
      <p:cxnSp>
        <p:nvCxnSpPr>
          <p:cNvPr id="91" name="Straight Arrow Connector 90"/>
          <p:cNvCxnSpPr>
            <a:stCxn id="81" idx="3"/>
          </p:cNvCxnSpPr>
          <p:nvPr/>
        </p:nvCxnSpPr>
        <p:spPr bwMode="auto">
          <a:xfrm>
            <a:off x="5638800" y="495300"/>
            <a:ext cx="1905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4" name="Straight Arrow Connector 93"/>
          <p:cNvCxnSpPr>
            <a:stCxn id="81" idx="1"/>
          </p:cNvCxnSpPr>
          <p:nvPr/>
        </p:nvCxnSpPr>
        <p:spPr bwMode="auto">
          <a:xfrm rot="10800000">
            <a:off x="3505200" y="495300"/>
            <a:ext cx="4191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6" name="Straight Arrow Connector 95"/>
          <p:cNvCxnSpPr>
            <a:endCxn id="81" idx="1"/>
          </p:cNvCxnSpPr>
          <p:nvPr/>
        </p:nvCxnSpPr>
        <p:spPr bwMode="auto">
          <a:xfrm flipV="1">
            <a:off x="3533235" y="495300"/>
            <a:ext cx="391065" cy="6275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7" name="Text Box 113"/>
          <p:cNvSpPr txBox="1">
            <a:spLocks noChangeArrowheads="1"/>
          </p:cNvSpPr>
          <p:nvPr/>
        </p:nvSpPr>
        <p:spPr bwMode="auto">
          <a:xfrm rot="17826973">
            <a:off x="3470536" y="1033960"/>
            <a:ext cx="43656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66788"/>
            <a:r>
              <a:rPr lang="en-US" sz="1200" dirty="0"/>
              <a:t>$$$</a:t>
            </a:r>
          </a:p>
        </p:txBody>
      </p:sp>
      <p:cxnSp>
        <p:nvCxnSpPr>
          <p:cNvPr id="99" name="Straight Arrow Connector 98"/>
          <p:cNvCxnSpPr>
            <a:stCxn id="81" idx="2"/>
            <a:endCxn id="2121" idx="0"/>
          </p:cNvCxnSpPr>
          <p:nvPr/>
        </p:nvCxnSpPr>
        <p:spPr bwMode="auto">
          <a:xfrm>
            <a:off x="4781550" y="647700"/>
            <a:ext cx="13" cy="1301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9" name="TextBox 88"/>
          <p:cNvSpPr txBox="1"/>
          <p:nvPr/>
        </p:nvSpPr>
        <p:spPr>
          <a:xfrm>
            <a:off x="647700" y="6930479"/>
            <a:ext cx="8395247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Bottom Line: Want True Reform? Replace Attorneys All Around This Nation!!!</a:t>
            </a:r>
            <a:endParaRPr lang="en-US" dirty="0"/>
          </a:p>
        </p:txBody>
      </p:sp>
      <p:sp>
        <p:nvSpPr>
          <p:cNvPr id="90" name="Line 90"/>
          <p:cNvSpPr>
            <a:spLocks noChangeShapeType="1"/>
          </p:cNvSpPr>
          <p:nvPr/>
        </p:nvSpPr>
        <p:spPr bwMode="auto">
          <a:xfrm flipV="1">
            <a:off x="4877410" y="2927904"/>
            <a:ext cx="38405" cy="30723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5" name="Text Box 106"/>
          <p:cNvSpPr txBox="1">
            <a:spLocks noChangeArrowheads="1"/>
          </p:cNvSpPr>
          <p:nvPr/>
        </p:nvSpPr>
        <p:spPr bwMode="auto">
          <a:xfrm>
            <a:off x="115190" y="5462635"/>
            <a:ext cx="2304300" cy="8156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66788">
              <a:spcBef>
                <a:spcPct val="50000"/>
              </a:spcBef>
            </a:pPr>
            <a:r>
              <a:rPr lang="en-US" sz="750" b="1" dirty="0" smtClean="0"/>
              <a:t>Examples of oligarchic corruption/protection:</a:t>
            </a:r>
            <a:r>
              <a:rPr lang="en-US" sz="700" b="1" dirty="0" smtClean="0"/>
              <a:t/>
            </a:r>
            <a:br>
              <a:rPr lang="en-US" sz="700" b="1" dirty="0" smtClean="0"/>
            </a:br>
            <a:r>
              <a:rPr lang="en-US" sz="800" dirty="0" smtClean="0"/>
              <a:t>1. </a:t>
            </a:r>
            <a:r>
              <a:rPr lang="en-US" sz="800" dirty="0" smtClean="0">
                <a:hlinkClick r:id="rId25"/>
              </a:rPr>
              <a:t>Gov. Rick Scott vetoes legislation to protect Family law attorneys (FCC members).</a:t>
            </a:r>
            <a:r>
              <a:rPr lang="en-US" sz="800" dirty="0" smtClean="0"/>
              <a:t/>
            </a:r>
            <a:br>
              <a:rPr lang="en-US" sz="800" dirty="0" smtClean="0"/>
            </a:br>
            <a:r>
              <a:rPr lang="en-US" sz="800" dirty="0" smtClean="0"/>
              <a:t>2</a:t>
            </a:r>
            <a:r>
              <a:rPr lang="en-US" sz="800" dirty="0"/>
              <a:t>. </a:t>
            </a:r>
            <a:r>
              <a:rPr lang="en-US" sz="800" dirty="0" smtClean="0">
                <a:hlinkClick r:id="rId26"/>
              </a:rPr>
              <a:t>Gov. Scott places his loyal people in the Florida Department of Revenue before living office and running for US Senate.</a:t>
            </a:r>
            <a:endParaRPr lang="en-US" sz="800" dirty="0"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667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667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1180</TotalTime>
  <Words>635</Words>
  <Application>Microsoft Office PowerPoint</Application>
  <PresentationFormat>Custom</PresentationFormat>
  <Paragraphs>109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Slide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</dc:creator>
  <cp:lastModifiedBy>User</cp:lastModifiedBy>
  <cp:revision>72</cp:revision>
  <dcterms:created xsi:type="dcterms:W3CDTF">2014-11-29T16:47:38Z</dcterms:created>
  <dcterms:modified xsi:type="dcterms:W3CDTF">2018-06-02T02:21:11Z</dcterms:modified>
</cp:coreProperties>
</file>